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30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280" r:id="rId45"/>
    <p:sldId id="28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E3A-066D-453A-B817-725187C74CAF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D1A18B-55A1-4CB0-B2FC-51E2B7B4B4C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E3A-066D-453A-B817-725187C74CAF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A18B-55A1-4CB0-B2FC-51E2B7B4B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E3A-066D-453A-B817-725187C74CAF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A18B-55A1-4CB0-B2FC-51E2B7B4B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E081B9B-4E93-46FE-A20C-27314A615B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88CE3A-066D-453A-B817-725187C74CAF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D1A18B-55A1-4CB0-B2FC-51E2B7B4B4C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E3A-066D-453A-B817-725187C74CAF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A18B-55A1-4CB0-B2FC-51E2B7B4B4C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E3A-066D-453A-B817-725187C74CAF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A18B-55A1-4CB0-B2FC-51E2B7B4B4C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A18B-55A1-4CB0-B2FC-51E2B7B4B4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E3A-066D-453A-B817-725187C74CAF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E3A-066D-453A-B817-725187C74CAF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A18B-55A1-4CB0-B2FC-51E2B7B4B4C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E3A-066D-453A-B817-725187C74CAF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A18B-55A1-4CB0-B2FC-51E2B7B4B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88CE3A-066D-453A-B817-725187C74CAF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D1A18B-55A1-4CB0-B2FC-51E2B7B4B4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E3A-066D-453A-B817-725187C74CAF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D1A18B-55A1-4CB0-B2FC-51E2B7B4B4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88CE3A-066D-453A-B817-725187C74CAF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5D1A18B-55A1-4CB0-B2FC-51E2B7B4B4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8305800" cy="1143000"/>
          </a:xfrm>
          <a:noFill/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tx1"/>
                </a:solidFill>
              </a:rPr>
              <a:t>Using </a:t>
            </a: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and</a:t>
            </a:r>
            <a:r>
              <a:rPr lang="en-US" sz="2400" dirty="0"/>
              <a:t> 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dirty="0">
                <a:solidFill>
                  <a:schemeClr val="tx1"/>
                </a:solidFill>
              </a:rPr>
              <a:t>Photography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Digital Photography</a:t>
            </a:r>
            <a:endParaRPr lang="en-US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Shape is 2-Dimensional; flat</a:t>
            </a:r>
          </a:p>
          <a:p>
            <a:r>
              <a:rPr lang="en-US" sz="2700"/>
              <a:t>Created by strong contrast</a:t>
            </a:r>
          </a:p>
          <a:p>
            <a:r>
              <a:rPr lang="en-US" sz="2700"/>
              <a:t>Elements or objects grouped together </a:t>
            </a:r>
          </a:p>
          <a:p>
            <a:pPr>
              <a:buFont typeface="Wingdings" pitchFamily="2" charset="2"/>
              <a:buNone/>
            </a:pPr>
            <a:endParaRPr lang="en-US" sz="2700"/>
          </a:p>
        </p:txBody>
      </p:sp>
      <p:pic>
        <p:nvPicPr>
          <p:cNvPr id="200711" name="Picture 7" descr="atget_co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6300" y="2384980"/>
            <a:ext cx="4000500" cy="2926240"/>
          </a:xfrm>
          <a:noFill/>
          <a:ln/>
        </p:spPr>
      </p:pic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609600" y="5486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Atget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 dirty="0"/>
              <a:t>Shape is </a:t>
            </a:r>
            <a:r>
              <a:rPr lang="en-US" sz="2700" dirty="0">
                <a:solidFill>
                  <a:schemeClr val="tx2"/>
                </a:solidFill>
              </a:rPr>
              <a:t>2-Dimensional; flat</a:t>
            </a:r>
          </a:p>
          <a:p>
            <a:r>
              <a:rPr lang="en-US" sz="2700" dirty="0"/>
              <a:t>Created by strong contrast</a:t>
            </a:r>
          </a:p>
          <a:p>
            <a:r>
              <a:rPr lang="en-US" sz="2700" dirty="0"/>
              <a:t>Elements or objects grouped together </a:t>
            </a:r>
          </a:p>
          <a:p>
            <a:pPr>
              <a:buFont typeface="Wingdings" pitchFamily="2" charset="2"/>
              <a:buNone/>
            </a:pPr>
            <a:endParaRPr lang="en-US" sz="2700" dirty="0"/>
          </a:p>
        </p:txBody>
      </p:sp>
      <p:pic>
        <p:nvPicPr>
          <p:cNvPr id="190471" name="Picture 7" descr="adamsr_columbia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6300" y="2229086"/>
            <a:ext cx="4000500" cy="3238028"/>
          </a:xfrm>
          <a:noFill/>
          <a:ln/>
        </p:spPr>
      </p:pic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609600" y="5486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Adams Sr.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 b="1"/>
              <a:t>Form</a:t>
            </a:r>
            <a:r>
              <a:rPr lang="en-US" sz="2700"/>
              <a:t> is 3-Dimensional; Not flat</a:t>
            </a:r>
          </a:p>
          <a:p>
            <a:r>
              <a:rPr lang="en-US" sz="2700"/>
              <a:t>Created by many different values</a:t>
            </a:r>
          </a:p>
          <a:p>
            <a:pPr>
              <a:buFont typeface="Wingdings" pitchFamily="2" charset="2"/>
              <a:buNone/>
            </a:pPr>
            <a:endParaRPr lang="en-US" sz="2700"/>
          </a:p>
        </p:txBody>
      </p:sp>
      <p:pic>
        <p:nvPicPr>
          <p:cNvPr id="199691" name="Picture 11" descr="MAN_RAY_ANATOM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78678" y="1828800"/>
            <a:ext cx="3015744" cy="4038600"/>
          </a:xfrm>
          <a:noFill/>
          <a:ln/>
        </p:spPr>
      </p:pic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609600" y="5486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Man Ray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 b="1" dirty="0"/>
              <a:t>Form</a:t>
            </a:r>
            <a:r>
              <a:rPr lang="en-US" sz="2700" dirty="0"/>
              <a:t> is </a:t>
            </a:r>
            <a:r>
              <a:rPr lang="en-US" sz="2700" dirty="0">
                <a:solidFill>
                  <a:schemeClr val="tx2"/>
                </a:solidFill>
              </a:rPr>
              <a:t>3-Dimensional</a:t>
            </a:r>
            <a:r>
              <a:rPr lang="en-US" sz="2700" dirty="0"/>
              <a:t>; Not flat</a:t>
            </a:r>
          </a:p>
          <a:p>
            <a:r>
              <a:rPr lang="en-US" sz="2700" dirty="0"/>
              <a:t>Created by many different values</a:t>
            </a:r>
          </a:p>
          <a:p>
            <a:pPr>
              <a:buFont typeface="Wingdings" pitchFamily="2" charset="2"/>
              <a:buNone/>
            </a:pPr>
            <a:endParaRPr lang="en-US" sz="2700" dirty="0"/>
          </a:p>
        </p:txBody>
      </p:sp>
      <p:pic>
        <p:nvPicPr>
          <p:cNvPr id="196615" name="Picture 7" descr="WESTON_DUNES_OCEA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362200"/>
            <a:ext cx="4000500" cy="3103563"/>
          </a:xfrm>
          <a:noFill/>
          <a:ln/>
        </p:spPr>
      </p:pic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609600" y="5486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Weston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Value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Lightness or darkness or a surface</a:t>
            </a:r>
          </a:p>
          <a:p>
            <a:pPr>
              <a:buFont typeface="Wingdings" pitchFamily="2" charset="2"/>
              <a:buNone/>
            </a:pPr>
            <a:endParaRPr lang="en-US" sz="2700"/>
          </a:p>
          <a:p>
            <a:endParaRPr lang="en-US" sz="2700"/>
          </a:p>
        </p:txBody>
      </p:sp>
      <p:pic>
        <p:nvPicPr>
          <p:cNvPr id="246789" name="Picture 5" descr="adams_rainb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6000"/>
          </a:blip>
          <a:stretch>
            <a:fillRect/>
          </a:stretch>
        </p:blipFill>
        <p:spPr>
          <a:xfrm>
            <a:off x="5134748" y="1828800"/>
            <a:ext cx="3103603" cy="4038600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good black and white print has…</a:t>
            </a:r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5715000" cy="4038600"/>
          </a:xfrm>
        </p:spPr>
        <p:txBody>
          <a:bodyPr/>
          <a:lstStyle/>
          <a:p>
            <a:r>
              <a:rPr lang="en-US" sz="2700"/>
              <a:t>Black values with detail</a:t>
            </a:r>
          </a:p>
          <a:p>
            <a:r>
              <a:rPr lang="en-US" sz="2700"/>
              <a:t>White values with detail</a:t>
            </a:r>
          </a:p>
          <a:p>
            <a:r>
              <a:rPr lang="en-US" sz="2700"/>
              <a:t>And a variety of grays in-between</a:t>
            </a:r>
          </a:p>
        </p:txBody>
      </p:sp>
      <p:pic>
        <p:nvPicPr>
          <p:cNvPr id="247815" name="Picture 7" descr="zone value ch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18962" y="1828800"/>
            <a:ext cx="335176" cy="4038600"/>
          </a:xfrm>
          <a:noFill/>
          <a:ln/>
        </p:spPr>
      </p:pic>
      <p:pic>
        <p:nvPicPr>
          <p:cNvPr id="247816" name="Picture 8" descr="print normal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685800" y="3429000"/>
            <a:ext cx="3352800" cy="239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Underexposed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5715000" cy="4038600"/>
          </a:xfrm>
        </p:spPr>
        <p:txBody>
          <a:bodyPr/>
          <a:lstStyle/>
          <a:p>
            <a:r>
              <a:rPr lang="en-US" sz="2700"/>
              <a:t>Too light</a:t>
            </a:r>
          </a:p>
          <a:p>
            <a:r>
              <a:rPr lang="en-US" sz="2700"/>
              <a:t>White values lost detail</a:t>
            </a:r>
          </a:p>
        </p:txBody>
      </p:sp>
      <p:pic>
        <p:nvPicPr>
          <p:cNvPr id="250886" name="Picture 6" descr="print underdevelop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6300" y="2419350"/>
            <a:ext cx="4000500" cy="2857500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Over-exposed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5715000" cy="4038600"/>
          </a:xfrm>
        </p:spPr>
        <p:txBody>
          <a:bodyPr/>
          <a:lstStyle/>
          <a:p>
            <a:r>
              <a:rPr lang="en-US" sz="2700"/>
              <a:t>Too dark</a:t>
            </a:r>
          </a:p>
          <a:p>
            <a:r>
              <a:rPr lang="en-US" sz="2700"/>
              <a:t>Dark values lost detail</a:t>
            </a:r>
          </a:p>
        </p:txBody>
      </p:sp>
      <p:pic>
        <p:nvPicPr>
          <p:cNvPr id="251910" name="Picture 6" descr="print overdevelop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6300" y="2419350"/>
            <a:ext cx="4000500" cy="2857500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7924800" cy="4038600"/>
          </a:xfrm>
        </p:spPr>
        <p:txBody>
          <a:bodyPr/>
          <a:lstStyle/>
          <a:p>
            <a:r>
              <a:rPr lang="en-US" sz="2700"/>
              <a:t>Hue (pure color)</a:t>
            </a:r>
          </a:p>
          <a:p>
            <a:r>
              <a:rPr lang="en-US" sz="2700"/>
              <a:t>Value (lightened or darkened color)</a:t>
            </a:r>
          </a:p>
          <a:p>
            <a:r>
              <a:rPr lang="en-US" sz="2700"/>
              <a:t>Saturation (intense or dulled color)</a:t>
            </a:r>
          </a:p>
          <a:p>
            <a:pPr>
              <a:buFont typeface="Wingdings" pitchFamily="2" charset="2"/>
              <a:buNone/>
            </a:pPr>
            <a:endParaRPr lang="en-US" sz="2700"/>
          </a:p>
          <a:p>
            <a:endParaRPr lang="en-US" sz="2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</a:t>
            </a:r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Difference in color can direct the audience’s attention to one area. This different color is called an accent color.</a:t>
            </a:r>
          </a:p>
        </p:txBody>
      </p:sp>
      <p:pic>
        <p:nvPicPr>
          <p:cNvPr id="253959" name="Picture 7" descr="MCarroll_Lines (9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6300" y="2347912"/>
            <a:ext cx="4000500" cy="3000375"/>
          </a:xfrm>
          <a:noFill/>
          <a:ln/>
        </p:spPr>
      </p:pic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4648200" y="5562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Carroll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Elements</a:t>
            </a:r>
            <a:r>
              <a:rPr lang="en-US" dirty="0"/>
              <a:t> 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The composition’s </a:t>
            </a:r>
            <a:r>
              <a:rPr lang="en-US" dirty="0"/>
              <a:t>individual </a:t>
            </a:r>
            <a:r>
              <a:rPr lang="en-US" dirty="0" smtClean="0"/>
              <a:t>parts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Principles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The composition’s </a:t>
            </a:r>
            <a:r>
              <a:rPr lang="en-US" dirty="0"/>
              <a:t>organizing ideas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An accent color can direct the audience’s attention to one area..</a:t>
            </a:r>
          </a:p>
          <a:p>
            <a:r>
              <a:rPr lang="en-US" sz="2700"/>
              <a:t>Color can provide symbolism</a:t>
            </a:r>
          </a:p>
          <a:p>
            <a:endParaRPr lang="en-US" sz="2700"/>
          </a:p>
        </p:txBody>
      </p:sp>
      <p:pic>
        <p:nvPicPr>
          <p:cNvPr id="258055" name="Picture 7" descr="Rice_K_2_Photograph_On Your Mark, Get Set, Go!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1110" y="1828800"/>
            <a:ext cx="3230880" cy="4038600"/>
          </a:xfrm>
          <a:noFill/>
          <a:ln/>
        </p:spPr>
      </p:pic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4800600" y="62484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An accent color can direct the audience’s attention to one area.</a:t>
            </a:r>
          </a:p>
          <a:p>
            <a:r>
              <a:rPr lang="en-US" sz="2700"/>
              <a:t>Color can provide symbolism</a:t>
            </a:r>
          </a:p>
          <a:p>
            <a:endParaRPr lang="en-US" sz="2700"/>
          </a:p>
        </p:txBody>
      </p:sp>
      <p:pic>
        <p:nvPicPr>
          <p:cNvPr id="259079" name="Picture 7" descr="Untitled-2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6300" y="2247900"/>
            <a:ext cx="4000500" cy="3200400"/>
          </a:xfrm>
          <a:noFill/>
          <a:ln/>
        </p:spPr>
      </p:pic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4648200" y="5638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Wright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Difference in color can direct the audience’s attention to one area.</a:t>
            </a:r>
          </a:p>
          <a:p>
            <a:r>
              <a:rPr lang="en-US" sz="2700"/>
              <a:t>Color can provide symbolism</a:t>
            </a:r>
          </a:p>
          <a:p>
            <a:r>
              <a:rPr lang="en-US" sz="2700"/>
              <a:t>Colors can calm</a:t>
            </a:r>
          </a:p>
          <a:p>
            <a:endParaRPr lang="en-US" sz="2700"/>
          </a:p>
        </p:txBody>
      </p:sp>
      <p:pic>
        <p:nvPicPr>
          <p:cNvPr id="260103" name="Picture 7" descr="aug 7 camp (42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6300" y="2345087"/>
            <a:ext cx="4000500" cy="3006025"/>
          </a:xfrm>
          <a:noFill/>
          <a:ln/>
        </p:spPr>
      </p:pic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4648200" y="5638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Lane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Difference in color can direct the audience’s attention to one area.</a:t>
            </a:r>
          </a:p>
          <a:p>
            <a:r>
              <a:rPr lang="en-US" sz="2700"/>
              <a:t>Color can provide symbolism</a:t>
            </a:r>
          </a:p>
          <a:p>
            <a:r>
              <a:rPr lang="en-US" sz="2700"/>
              <a:t>Colors can excite</a:t>
            </a:r>
          </a:p>
          <a:p>
            <a:endParaRPr lang="en-US" sz="2700"/>
          </a:p>
        </p:txBody>
      </p:sp>
      <p:pic>
        <p:nvPicPr>
          <p:cNvPr id="261127" name="Picture 7" descr="Football Line JV Vert,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2000"/>
          </a:blip>
          <a:stretch>
            <a:fillRect/>
          </a:stretch>
        </p:blipFill>
        <p:spPr>
          <a:xfrm>
            <a:off x="5172075" y="1828800"/>
            <a:ext cx="3028950" cy="4038600"/>
          </a:xfrm>
          <a:noFill/>
          <a:ln/>
        </p:spPr>
      </p:pic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5257800" y="62484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Crumb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Capturing the way something might feel through an image.</a:t>
            </a:r>
          </a:p>
        </p:txBody>
      </p:sp>
      <p:pic>
        <p:nvPicPr>
          <p:cNvPr id="256006" name="Picture 6" descr="blossfeldt_nigel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52266" y="1828800"/>
            <a:ext cx="3068568" cy="4038600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92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000">
                <a:latin typeface="Times New Roman" pitchFamily="18" charset="0"/>
              </a:rPr>
              <a:t>Balance</a:t>
            </a:r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Creating equilibrium between visual elements.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Balance: Symmetry</a:t>
            </a:r>
            <a:endParaRPr lang="en-US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Imagine a vertical line that runs through the middle of the picture.</a:t>
            </a:r>
          </a:p>
          <a:p>
            <a:r>
              <a:rPr lang="en-US" sz="2700"/>
              <a:t>Symmetrical images are like mirror reflections on either side of that line.</a:t>
            </a:r>
          </a:p>
        </p:txBody>
      </p:sp>
      <p:pic>
        <p:nvPicPr>
          <p:cNvPr id="273412" name="Picture 4" descr="RENGER-PATZSCH_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39385" y="1828800"/>
            <a:ext cx="2894330" cy="4038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Balance: </a:t>
            </a:r>
            <a:r>
              <a:rPr lang="en-US" dirty="0" smtClean="0"/>
              <a:t>Symmetry</a:t>
            </a:r>
            <a:endParaRPr lang="en-US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The main subject is usually centered.</a:t>
            </a:r>
          </a:p>
          <a:p>
            <a:endParaRPr lang="en-US" sz="2700"/>
          </a:p>
        </p:txBody>
      </p:sp>
      <p:pic>
        <p:nvPicPr>
          <p:cNvPr id="274436" name="Picture 4" descr="Untitled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>
          <a:xfrm>
            <a:off x="3962400" y="2286000"/>
            <a:ext cx="4724400" cy="3444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Balance: </a:t>
            </a:r>
            <a:r>
              <a:rPr lang="en-US" dirty="0" smtClean="0"/>
              <a:t>Symmetry</a:t>
            </a:r>
            <a:endParaRPr lang="en-US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Symmetrical pictures are more formal and calm.</a:t>
            </a:r>
          </a:p>
          <a:p>
            <a:endParaRPr lang="en-US" sz="2700"/>
          </a:p>
        </p:txBody>
      </p:sp>
      <p:pic>
        <p:nvPicPr>
          <p:cNvPr id="275460" name="Picture 4" descr="vince la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2000" contrast="12000"/>
          </a:blip>
          <a:srcRect l="12207" t="9435" r="29857" b="28302"/>
          <a:stretch>
            <a:fillRect/>
          </a:stretch>
        </p:blipFill>
        <p:spPr>
          <a:xfrm>
            <a:off x="5486400" y="1905000"/>
            <a:ext cx="2630488" cy="3657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Balance: </a:t>
            </a:r>
            <a:r>
              <a:rPr lang="en-US" dirty="0" smtClean="0"/>
              <a:t>Asymmetry</a:t>
            </a:r>
            <a:endParaRPr lang="en-US" dirty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Asymmetrical pictures do not rely on a vertical line.</a:t>
            </a:r>
          </a:p>
          <a:p>
            <a:r>
              <a:rPr lang="en-US" sz="2700"/>
              <a:t>The subject is NOT centered.</a:t>
            </a:r>
          </a:p>
          <a:p>
            <a:pPr>
              <a:buFont typeface="Wingdings" pitchFamily="2" charset="2"/>
              <a:buNone/>
            </a:pPr>
            <a:endParaRPr lang="en-US" sz="2700"/>
          </a:p>
        </p:txBody>
      </p:sp>
      <p:pic>
        <p:nvPicPr>
          <p:cNvPr id="276484" name="Picture 4" descr="salgado_cov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6300" y="2541686"/>
            <a:ext cx="4000500" cy="2612827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</a:t>
            </a:r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3995738" cy="4038600"/>
          </a:xfrm>
        </p:spPr>
        <p:txBody>
          <a:bodyPr/>
          <a:lstStyle/>
          <a:p>
            <a:r>
              <a:rPr lang="en-US" sz="2700"/>
              <a:t>An element longer than it is wide.</a:t>
            </a:r>
          </a:p>
          <a:p>
            <a:endParaRPr lang="en-US" sz="2700"/>
          </a:p>
        </p:txBody>
      </p:sp>
      <p:pic>
        <p:nvPicPr>
          <p:cNvPr id="153606" name="Picture 6" descr="blossfeldt_pumpk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609600"/>
            <a:ext cx="4000500" cy="5334000"/>
          </a:xfrm>
          <a:noFill/>
          <a:ln/>
        </p:spPr>
      </p:pic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457200" y="54864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Bourke-White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Balance: </a:t>
            </a:r>
            <a:r>
              <a:rPr lang="en-US" dirty="0" smtClean="0"/>
              <a:t>Asymmetry</a:t>
            </a:r>
            <a:endParaRPr lang="en-US" dirty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Asymmetrical pictures do not rely on a vertical line.</a:t>
            </a:r>
          </a:p>
          <a:p>
            <a:r>
              <a:rPr lang="en-US" sz="2700"/>
              <a:t>The subject is NOT centered.</a:t>
            </a:r>
          </a:p>
          <a:p>
            <a:r>
              <a:rPr lang="en-US" sz="2700"/>
              <a:t>Asymmetrical images are informal and more exciting.</a:t>
            </a:r>
          </a:p>
          <a:p>
            <a:pPr>
              <a:buFont typeface="Wingdings" pitchFamily="2" charset="2"/>
              <a:buNone/>
            </a:pPr>
            <a:endParaRPr lang="en-US" sz="2700"/>
          </a:p>
        </p:txBody>
      </p:sp>
      <p:pic>
        <p:nvPicPr>
          <p:cNvPr id="277508" name="Picture 4" descr="skateboard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0950" y="2768600"/>
            <a:ext cx="3251200" cy="2159000"/>
          </a:xfrm>
          <a:noFill/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029200" y="2667000"/>
            <a:ext cx="1066800" cy="76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6096000" y="2667000"/>
            <a:ext cx="1066800" cy="76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7162800" y="2667000"/>
            <a:ext cx="1066800" cy="76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029200" y="3429000"/>
            <a:ext cx="1066800" cy="76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6096000" y="3429000"/>
            <a:ext cx="1066800" cy="76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7162800" y="3429000"/>
            <a:ext cx="1066800" cy="76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5029200" y="4191000"/>
            <a:ext cx="1066800" cy="76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6096000" y="4191000"/>
            <a:ext cx="1066800" cy="76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7162800" y="4191000"/>
            <a:ext cx="1066800" cy="76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7010400" y="3276600"/>
            <a:ext cx="304800" cy="304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5943600" y="4038600"/>
            <a:ext cx="304800" cy="304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7010400" y="4038600"/>
            <a:ext cx="304800" cy="304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of Thirds</a:t>
            </a:r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This is a guide to balance asymmetrical images.</a:t>
            </a:r>
          </a:p>
          <a:p>
            <a:r>
              <a:rPr lang="en-US" sz="2700"/>
              <a:t>Imagine a tic-tac-toe board over your view finder.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47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of Thirds</a:t>
            </a:r>
          </a:p>
        </p:txBody>
      </p:sp>
      <p:sp>
        <p:nvSpPr>
          <p:cNvPr id="300048" name="Rectangle 1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The center of focus in your image; the most important subject, is placed in 1/3</a:t>
            </a:r>
            <a:r>
              <a:rPr lang="en-US" sz="2700" baseline="30000"/>
              <a:t>rd</a:t>
            </a:r>
            <a:r>
              <a:rPr lang="en-US" sz="2700"/>
              <a:t> of the frame..</a:t>
            </a:r>
          </a:p>
        </p:txBody>
      </p:sp>
      <p:pic>
        <p:nvPicPr>
          <p:cNvPr id="300050" name="Picture 18" descr="SSL105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6191"/>
          <a:stretch>
            <a:fillRect/>
          </a:stretch>
        </p:blipFill>
        <p:spPr>
          <a:xfrm>
            <a:off x="4800600" y="2286000"/>
            <a:ext cx="3352800" cy="3000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of Thirds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The center of focus in your image; the most important subject, is placed in 1/3</a:t>
            </a:r>
            <a:r>
              <a:rPr lang="en-US" sz="2700" baseline="30000"/>
              <a:t>rd</a:t>
            </a:r>
            <a:r>
              <a:rPr lang="en-US" sz="2700"/>
              <a:t> of the frame.</a:t>
            </a:r>
          </a:p>
          <a:p>
            <a:r>
              <a:rPr lang="en-US" sz="2700"/>
              <a:t>People’s eyes should be about 1/3 down.</a:t>
            </a:r>
          </a:p>
        </p:txBody>
      </p:sp>
      <p:pic>
        <p:nvPicPr>
          <p:cNvPr id="301062" name="Picture 6" descr="2002 hannah bday blow cand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44016" y="2021416"/>
            <a:ext cx="3285067" cy="365336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of Thirds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Horizons in landscapes should be either 1/3 up or 1/3 down, approximately.</a:t>
            </a:r>
          </a:p>
          <a:p>
            <a:r>
              <a:rPr lang="en-US" sz="2700"/>
              <a:t>Never in the middle.</a:t>
            </a:r>
          </a:p>
        </p:txBody>
      </p:sp>
      <p:pic>
        <p:nvPicPr>
          <p:cNvPr id="302086" name="Picture 6" descr="skaneatelas lake 2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556"/>
          <a:stretch>
            <a:fillRect/>
          </a:stretch>
        </p:blipFill>
        <p:spPr>
          <a:xfrm>
            <a:off x="4686300" y="2347913"/>
            <a:ext cx="4000500" cy="28336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Repeating elements</a:t>
            </a:r>
          </a:p>
        </p:txBody>
      </p:sp>
      <p:pic>
        <p:nvPicPr>
          <p:cNvPr id="290820" name="Picture 4" descr="Copy of Patter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2209800"/>
            <a:ext cx="4000500" cy="3173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Rhythm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 dirty="0"/>
              <a:t>Repeating elements create a sense of </a:t>
            </a:r>
            <a:r>
              <a:rPr lang="en-US" sz="2700" dirty="0" smtClean="0"/>
              <a:t>movement and tempo</a:t>
            </a:r>
            <a:endParaRPr lang="en-US" sz="2700" dirty="0"/>
          </a:p>
          <a:p>
            <a:r>
              <a:rPr lang="en-US" sz="1800" i="1" dirty="0"/>
              <a:t>The photographer created a flowing rhythm.</a:t>
            </a:r>
          </a:p>
        </p:txBody>
      </p:sp>
      <p:pic>
        <p:nvPicPr>
          <p:cNvPr id="291844" name="Picture 4" descr="KERTESZ_DISTOR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6300" y="2277879"/>
            <a:ext cx="4000500" cy="3140442"/>
          </a:xfrm>
          <a:noFill/>
          <a:ln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Rhythm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Repeating elements create a sense of tempo</a:t>
            </a:r>
          </a:p>
          <a:p>
            <a:r>
              <a:rPr lang="en-US" sz="1800" i="1"/>
              <a:t>Muybridge created literal rhythm.</a:t>
            </a:r>
          </a:p>
        </p:txBody>
      </p:sp>
      <p:pic>
        <p:nvPicPr>
          <p:cNvPr id="292868" name="Picture 4" descr="MUYBRIDGE_GALLOP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6300" y="2621756"/>
            <a:ext cx="4000500" cy="2452688"/>
          </a:xfrm>
          <a:noFill/>
          <a:ln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Emphasis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Making one aspect of your photo stand out to capture the audience’s attention.</a:t>
            </a:r>
          </a:p>
          <a:p>
            <a:r>
              <a:rPr lang="en-US" sz="2700"/>
              <a:t>Difference</a:t>
            </a:r>
          </a:p>
        </p:txBody>
      </p:sp>
      <p:pic>
        <p:nvPicPr>
          <p:cNvPr id="293894" name="Picture 6" descr="Untitled-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2000"/>
          </a:blip>
          <a:stretch>
            <a:fillRect/>
          </a:stretch>
        </p:blipFill>
        <p:spPr>
          <a:xfrm>
            <a:off x="4686300" y="2382257"/>
            <a:ext cx="4000500" cy="2931685"/>
          </a:xfrm>
          <a:noFill/>
          <a:ln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Emphasis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Making one aspect of your photo stand out to capture the audience’s attention.</a:t>
            </a:r>
          </a:p>
          <a:p>
            <a:r>
              <a:rPr lang="en-US" sz="2700"/>
              <a:t>Difference</a:t>
            </a:r>
          </a:p>
        </p:txBody>
      </p:sp>
      <p:pic>
        <p:nvPicPr>
          <p:cNvPr id="295944" name="Picture 8" descr="gowin_curtai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6300" y="2294074"/>
            <a:ext cx="4000500" cy="3108051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3995738" cy="4038600"/>
          </a:xfrm>
        </p:spPr>
        <p:txBody>
          <a:bodyPr/>
          <a:lstStyle/>
          <a:p>
            <a:r>
              <a:rPr lang="en-US" sz="2700"/>
              <a:t>An element longer than it is wide.</a:t>
            </a:r>
          </a:p>
          <a:p>
            <a:endParaRPr lang="en-US" sz="2700"/>
          </a:p>
        </p:txBody>
      </p:sp>
      <p:pic>
        <p:nvPicPr>
          <p:cNvPr id="197639" name="Picture 7" descr="blossfeldt_laserwo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39644" y="1828800"/>
            <a:ext cx="3093812" cy="4038600"/>
          </a:xfrm>
          <a:noFill/>
          <a:ln/>
        </p:spPr>
      </p:pic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457200" y="54864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Bourke-White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Emphasis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700"/>
              <a:t>Making one aspect of your photo stand out to capture the audience’s attention.</a:t>
            </a:r>
          </a:p>
          <a:p>
            <a:pPr>
              <a:lnSpc>
                <a:spcPct val="90000"/>
              </a:lnSpc>
            </a:pPr>
            <a:r>
              <a:rPr lang="en-US" sz="2700"/>
              <a:t>Difference</a:t>
            </a:r>
          </a:p>
          <a:p>
            <a:pPr>
              <a:lnSpc>
                <a:spcPct val="90000"/>
              </a:lnSpc>
            </a:pPr>
            <a:r>
              <a:rPr lang="en-US" sz="2700"/>
              <a:t>Framing – using an element in the foreground or background to surround your subject.</a:t>
            </a:r>
          </a:p>
        </p:txBody>
      </p:sp>
      <p:pic>
        <p:nvPicPr>
          <p:cNvPr id="296967" name="Picture 7" descr="DOISNEAU_HE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92472" y="1828800"/>
            <a:ext cx="2988156" cy="4038600"/>
          </a:xfrm>
          <a:noFill/>
          <a:ln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Emphasis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700"/>
              <a:t>Making one aspect of your photo stand out to capture the audience’s attention.</a:t>
            </a:r>
          </a:p>
          <a:p>
            <a:pPr>
              <a:lnSpc>
                <a:spcPct val="90000"/>
              </a:lnSpc>
            </a:pPr>
            <a:r>
              <a:rPr lang="en-US" sz="2700"/>
              <a:t>Difference</a:t>
            </a:r>
          </a:p>
          <a:p>
            <a:pPr>
              <a:lnSpc>
                <a:spcPct val="90000"/>
              </a:lnSpc>
            </a:pPr>
            <a:r>
              <a:rPr lang="en-US" sz="2700"/>
              <a:t>Framing – using an element in the foreground or background to surround your subject.</a:t>
            </a:r>
          </a:p>
        </p:txBody>
      </p:sp>
      <p:pic>
        <p:nvPicPr>
          <p:cNvPr id="297990" name="Picture 6" descr="larissa col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72075" y="1828800"/>
            <a:ext cx="3028950" cy="4038600"/>
          </a:xfrm>
          <a:noFill/>
          <a:ln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Emphasis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700"/>
              <a:t>Making one aspect of your photo stand out to capture the audience’s attention.</a:t>
            </a:r>
          </a:p>
          <a:p>
            <a:pPr>
              <a:lnSpc>
                <a:spcPct val="90000"/>
              </a:lnSpc>
            </a:pPr>
            <a:r>
              <a:rPr lang="en-US" sz="2700"/>
              <a:t>Difference</a:t>
            </a:r>
          </a:p>
          <a:p>
            <a:pPr>
              <a:lnSpc>
                <a:spcPct val="90000"/>
              </a:lnSpc>
            </a:pPr>
            <a:r>
              <a:rPr lang="en-US" sz="2700"/>
              <a:t>Framing – using an element in the foreground or background to surround your subject.</a:t>
            </a:r>
          </a:p>
        </p:txBody>
      </p:sp>
      <p:pic>
        <p:nvPicPr>
          <p:cNvPr id="307207" name="Picture 7" descr="RODCHENKO_CHAUFFEU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6300" y="2537439"/>
            <a:ext cx="4000500" cy="2621322"/>
          </a:xfrm>
          <a:noFill/>
          <a:ln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Emphasis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700"/>
              <a:t>Making one aspect of your photo stand out to capture the audience’s attention.</a:t>
            </a:r>
          </a:p>
          <a:p>
            <a:pPr>
              <a:lnSpc>
                <a:spcPct val="90000"/>
              </a:lnSpc>
            </a:pPr>
            <a:r>
              <a:rPr lang="en-US" sz="2700"/>
              <a:t>Difference</a:t>
            </a:r>
          </a:p>
          <a:p>
            <a:pPr>
              <a:lnSpc>
                <a:spcPct val="90000"/>
              </a:lnSpc>
            </a:pPr>
            <a:r>
              <a:rPr lang="en-US" sz="2700"/>
              <a:t>Framing – using an element in the foreground or background to surround your subject.</a:t>
            </a:r>
          </a:p>
        </p:txBody>
      </p:sp>
      <p:pic>
        <p:nvPicPr>
          <p:cNvPr id="309254" name="Picture 6" descr="DSCF01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69223" y="1828800"/>
            <a:ext cx="3034654" cy="4038600"/>
          </a:xfrm>
          <a:noFill/>
          <a:ln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Making sure everything in your image looks like it belongs together.</a:t>
            </a:r>
          </a:p>
          <a:p>
            <a:r>
              <a:rPr lang="en-US"/>
              <a:t>Nothing looks out of place.</a:t>
            </a: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Unity</a:t>
            </a:r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Repeating elements creates a sense of unity.</a:t>
            </a:r>
          </a:p>
          <a:p>
            <a:r>
              <a:rPr lang="en-US" sz="1800" i="1"/>
              <a:t>Even though the colors in this photo are very different, the subject is similar, therefore creating a sense of unity.</a:t>
            </a:r>
          </a:p>
        </p:txBody>
      </p:sp>
      <p:pic>
        <p:nvPicPr>
          <p:cNvPr id="263177" name="Picture 9" descr="complimentary colors pepp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6300" y="2344780"/>
            <a:ext cx="4000500" cy="3006639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3995738" cy="4038600"/>
          </a:xfrm>
        </p:spPr>
        <p:txBody>
          <a:bodyPr/>
          <a:lstStyle/>
          <a:p>
            <a:r>
              <a:rPr lang="en-US" sz="2700"/>
              <a:t>An element longer than it is wide.</a:t>
            </a:r>
          </a:p>
          <a:p>
            <a:r>
              <a:rPr lang="en-US" sz="2700"/>
              <a:t>Can suggest depth.</a:t>
            </a:r>
          </a:p>
          <a:p>
            <a:r>
              <a:rPr lang="en-US" sz="2700"/>
              <a:t>Can lead the eye</a:t>
            </a:r>
          </a:p>
          <a:p>
            <a:endParaRPr lang="en-US" sz="2700"/>
          </a:p>
          <a:p>
            <a:endParaRPr lang="en-US" sz="2700"/>
          </a:p>
        </p:txBody>
      </p:sp>
      <p:pic>
        <p:nvPicPr>
          <p:cNvPr id="158729" name="Picture 9" descr="HINE_GIRL_WORK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6300" y="2441169"/>
            <a:ext cx="4000500" cy="2813862"/>
          </a:xfrm>
          <a:noFill/>
          <a:ln/>
        </p:spPr>
      </p:pic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381000" y="56388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Eisenstaed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3995738" cy="4038600"/>
          </a:xfrm>
        </p:spPr>
        <p:txBody>
          <a:bodyPr/>
          <a:lstStyle/>
          <a:p>
            <a:r>
              <a:rPr lang="en-US" sz="2700"/>
              <a:t>An element longer than it is wide.</a:t>
            </a:r>
          </a:p>
          <a:p>
            <a:r>
              <a:rPr lang="en-US" sz="2700"/>
              <a:t>Can suggest depth.</a:t>
            </a:r>
          </a:p>
          <a:p>
            <a:r>
              <a:rPr lang="en-US" sz="2700"/>
              <a:t>Can lead the eye</a:t>
            </a:r>
          </a:p>
          <a:p>
            <a:endParaRPr lang="en-US" sz="2700"/>
          </a:p>
          <a:p>
            <a:endParaRPr lang="en-US" sz="2700"/>
          </a:p>
        </p:txBody>
      </p:sp>
      <p:pic>
        <p:nvPicPr>
          <p:cNvPr id="159753" name="Picture 9" descr="BRASSAI_gut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62320" y="1828800"/>
            <a:ext cx="3048460" cy="4038600"/>
          </a:xfrm>
          <a:noFill/>
          <a:ln/>
        </p:spPr>
      </p:pic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457200" y="54864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Brassi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3995738" cy="4038600"/>
          </a:xfrm>
        </p:spPr>
        <p:txBody>
          <a:bodyPr/>
          <a:lstStyle/>
          <a:p>
            <a:r>
              <a:rPr lang="en-US" sz="2700"/>
              <a:t>An element longer than it is wide.</a:t>
            </a:r>
          </a:p>
          <a:p>
            <a:r>
              <a:rPr lang="en-US" sz="2700"/>
              <a:t>Can suggest depth.</a:t>
            </a:r>
          </a:p>
          <a:p>
            <a:r>
              <a:rPr lang="en-US" sz="2700"/>
              <a:t>Can lead the eye</a:t>
            </a:r>
          </a:p>
          <a:p>
            <a:r>
              <a:rPr lang="en-US" sz="2700"/>
              <a:t>Can create pattern</a:t>
            </a:r>
          </a:p>
          <a:p>
            <a:endParaRPr lang="en-US" sz="2700"/>
          </a:p>
          <a:p>
            <a:endParaRPr lang="en-US" sz="2700"/>
          </a:p>
        </p:txBody>
      </p:sp>
      <p:pic>
        <p:nvPicPr>
          <p:cNvPr id="160777" name="Picture 9" descr="modotti_stadi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6300" y="2280129"/>
            <a:ext cx="4000500" cy="3135942"/>
          </a:xfrm>
          <a:noFill/>
          <a:ln/>
        </p:spPr>
      </p:pic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533400" y="5630863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Modotti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3995738" cy="4038600"/>
          </a:xfrm>
        </p:spPr>
        <p:txBody>
          <a:bodyPr/>
          <a:lstStyle/>
          <a:p>
            <a:r>
              <a:rPr lang="en-US" sz="2700"/>
              <a:t>An element longer than it is wide.</a:t>
            </a:r>
          </a:p>
          <a:p>
            <a:r>
              <a:rPr lang="en-US" sz="2700"/>
              <a:t>Can suggest depth.</a:t>
            </a:r>
          </a:p>
          <a:p>
            <a:r>
              <a:rPr lang="en-US" sz="2700"/>
              <a:t>Can lead the eye</a:t>
            </a:r>
          </a:p>
          <a:p>
            <a:r>
              <a:rPr lang="en-US" sz="2700"/>
              <a:t>Can create pattern</a:t>
            </a:r>
          </a:p>
          <a:p>
            <a:endParaRPr lang="en-US" sz="2700"/>
          </a:p>
          <a:p>
            <a:endParaRPr lang="en-US" sz="2700"/>
          </a:p>
        </p:txBody>
      </p:sp>
      <p:pic>
        <p:nvPicPr>
          <p:cNvPr id="198663" name="Picture 7" descr="EVANS_BREAKFA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209800"/>
            <a:ext cx="4000500" cy="3203575"/>
          </a:xfrm>
          <a:noFill/>
          <a:ln/>
        </p:spPr>
      </p:pic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533400" y="5630863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Modotti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Shape is 2-Dimensional; flat</a:t>
            </a:r>
          </a:p>
          <a:p>
            <a:r>
              <a:rPr lang="en-US" sz="2700"/>
              <a:t>Created by strong contrast</a:t>
            </a:r>
          </a:p>
          <a:p>
            <a:pPr>
              <a:buFont typeface="Wingdings" pitchFamily="2" charset="2"/>
              <a:buNone/>
            </a:pPr>
            <a:endParaRPr lang="en-US" sz="2700"/>
          </a:p>
          <a:p>
            <a:pPr>
              <a:buFont typeface="Wingdings" pitchFamily="2" charset="2"/>
              <a:buNone/>
            </a:pPr>
            <a:endParaRPr lang="en-US" sz="2700"/>
          </a:p>
        </p:txBody>
      </p:sp>
      <p:pic>
        <p:nvPicPr>
          <p:cNvPr id="194567" name="Picture 7" descr="moholy-nagy_photo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74412" y="1828800"/>
            <a:ext cx="3024276" cy="4038600"/>
          </a:xfrm>
          <a:noFill/>
          <a:ln/>
        </p:spPr>
      </p:pic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609600" y="5486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Nagy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789</Words>
  <Application>Microsoft Office PowerPoint</Application>
  <PresentationFormat>On-screen Show (4:3)</PresentationFormat>
  <Paragraphs>155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Paper</vt:lpstr>
      <vt:lpstr>Digital Photography</vt:lpstr>
      <vt:lpstr> Elements :  The composition’s individual parts  Principles :  The composition’s organizing ideas  </vt:lpstr>
      <vt:lpstr>Line</vt:lpstr>
      <vt:lpstr>Line</vt:lpstr>
      <vt:lpstr>Line</vt:lpstr>
      <vt:lpstr>Line</vt:lpstr>
      <vt:lpstr>Line</vt:lpstr>
      <vt:lpstr>Line</vt:lpstr>
      <vt:lpstr>Shape</vt:lpstr>
      <vt:lpstr>Shape</vt:lpstr>
      <vt:lpstr>Shape</vt:lpstr>
      <vt:lpstr>Form</vt:lpstr>
      <vt:lpstr>Form</vt:lpstr>
      <vt:lpstr>Value</vt:lpstr>
      <vt:lpstr>A good black and white print has…</vt:lpstr>
      <vt:lpstr>Underexposed</vt:lpstr>
      <vt:lpstr>Over-exposed</vt:lpstr>
      <vt:lpstr>Color</vt:lpstr>
      <vt:lpstr>Color</vt:lpstr>
      <vt:lpstr>Color</vt:lpstr>
      <vt:lpstr>Color</vt:lpstr>
      <vt:lpstr>Color</vt:lpstr>
      <vt:lpstr>Color</vt:lpstr>
      <vt:lpstr>Texture</vt:lpstr>
      <vt:lpstr>Slide 25</vt:lpstr>
      <vt:lpstr>Balance: Symmetry</vt:lpstr>
      <vt:lpstr>Balance: Symmetry</vt:lpstr>
      <vt:lpstr>Balance: Symmetry</vt:lpstr>
      <vt:lpstr>Balance: Asymmetry</vt:lpstr>
      <vt:lpstr>Balance: Asymmetry</vt:lpstr>
      <vt:lpstr>Rule of Thirds</vt:lpstr>
      <vt:lpstr>Rule of Thirds</vt:lpstr>
      <vt:lpstr>Rule of Thirds</vt:lpstr>
      <vt:lpstr>Rule of Thirds</vt:lpstr>
      <vt:lpstr>Pattern</vt:lpstr>
      <vt:lpstr>Rhythm</vt:lpstr>
      <vt:lpstr>Rhythm</vt:lpstr>
      <vt:lpstr>Emphasis</vt:lpstr>
      <vt:lpstr>Emphasis</vt:lpstr>
      <vt:lpstr>Emphasis</vt:lpstr>
      <vt:lpstr>Emphasis</vt:lpstr>
      <vt:lpstr>Emphasis</vt:lpstr>
      <vt:lpstr>Emphasis</vt:lpstr>
      <vt:lpstr>Unity</vt:lpstr>
      <vt:lpstr>Unity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Photography</dc:title>
  <dc:creator>kbrady</dc:creator>
  <cp:lastModifiedBy>kbrady</cp:lastModifiedBy>
  <cp:revision>5</cp:revision>
  <dcterms:created xsi:type="dcterms:W3CDTF">2012-01-10T16:23:26Z</dcterms:created>
  <dcterms:modified xsi:type="dcterms:W3CDTF">2012-01-10T16:52:47Z</dcterms:modified>
</cp:coreProperties>
</file>